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3.png" ContentType="image/png"/>
  <Override PartName="/ppt/media/image1.png" ContentType="image/png"/>
  <Override PartName="/ppt/media/image2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43206987" cy="324040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388857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160000" y="17398800"/>
            <a:ext cx="388857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22085280" y="758232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2160000" y="1739880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22085280" y="1739880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1252080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5307200" y="7582320"/>
            <a:ext cx="1252080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28454400" y="7582320"/>
            <a:ext cx="1252080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2160000" y="17398800"/>
            <a:ext cx="1252080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15307200" y="17398800"/>
            <a:ext cx="1252080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28454400" y="17398800"/>
            <a:ext cx="1252080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2160000" y="7582320"/>
            <a:ext cx="38885760" cy="18793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38885760" cy="18793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18975960" cy="18793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22085280" y="7582320"/>
            <a:ext cx="18975960" cy="18793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2160000" y="1292760"/>
            <a:ext cx="38885760" cy="25082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22085280" y="7582320"/>
            <a:ext cx="18975960" cy="18793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2160000" y="1739880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18975960" cy="18793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2085280" y="758232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2085280" y="1739880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60000" y="1292760"/>
            <a:ext cx="38885760" cy="541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160000" y="758232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2085280" y="7582320"/>
            <a:ext cx="189759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160000" y="17398800"/>
            <a:ext cx="38885760" cy="896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-694800" y="22896000"/>
            <a:ext cx="32518800" cy="96336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76360" y="388800"/>
            <a:ext cx="42123960" cy="3931920"/>
          </a:xfrm>
          <a:prstGeom prst="rect">
            <a:avLst/>
          </a:prstGeom>
          <a:solidFill>
            <a:srgbClr val="cdd7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CustomShape 2"/>
          <p:cNvSpPr/>
          <p:nvPr/>
        </p:nvSpPr>
        <p:spPr>
          <a:xfrm>
            <a:off x="6912000" y="744480"/>
            <a:ext cx="31106520" cy="208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40200" rIns="340200" tIns="170280" bIns="170280" anchor="ctr"/>
          <a:p>
            <a:pPr algn="ctr">
              <a:lnSpc>
                <a:spcPct val="100000"/>
              </a:lnSpc>
            </a:pPr>
            <a:r>
              <a:rPr b="1" lang="it-IT" sz="36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TITLE (LINE 1)</a:t>
            </a:r>
            <a:br/>
            <a:r>
              <a:rPr b="1" lang="it-IT" sz="36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 [ TITLE (LINE 2) ]</a:t>
            </a:r>
            <a:br/>
            <a:br/>
            <a:r>
              <a:rPr b="1" lang="it-IT" sz="36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Author Name</a:t>
            </a:r>
            <a:r>
              <a:rPr b="1" lang="it-IT" sz="3600" spc="-1" strike="noStrike" baseline="30000">
                <a:solidFill>
                  <a:srgbClr val="003399"/>
                </a:solidFill>
                <a:latin typeface="Roboto Slab"/>
                <a:ea typeface="Times New Roman"/>
              </a:rPr>
              <a:t>1</a:t>
            </a:r>
            <a:r>
              <a:rPr b="1" lang="it-IT" sz="36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, Author Name</a:t>
            </a:r>
            <a:r>
              <a:rPr b="1" lang="it-IT" sz="3600" spc="-1" strike="noStrike" baseline="30000">
                <a:solidFill>
                  <a:srgbClr val="003399"/>
                </a:solidFill>
                <a:latin typeface="Roboto Slab"/>
                <a:ea typeface="Times New Roman"/>
              </a:rPr>
              <a:t>2</a:t>
            </a:r>
            <a:r>
              <a:rPr b="1" lang="it-IT" sz="3600" spc="-1" strike="noStrike">
                <a:solidFill>
                  <a:srgbClr val="003399"/>
                </a:solidFill>
                <a:latin typeface="Roboto Slab"/>
                <a:ea typeface="Times New Roman"/>
              </a:rPr>
              <a:t>, …</a:t>
            </a:r>
            <a:endParaRPr b="0" lang="it-IT" sz="3600" spc="-1" strike="noStrike">
              <a:latin typeface="Roboto Slab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968400" y="3125880"/>
            <a:ext cx="41292000" cy="1072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 algn="ctr">
              <a:lnSpc>
                <a:spcPct val="100000"/>
              </a:lnSpc>
            </a:pPr>
            <a:r>
              <a:rPr b="0" lang="it-IT" sz="3300" spc="-1" strike="noStrike">
                <a:solidFill>
                  <a:srgbClr val="003399"/>
                </a:solidFill>
                <a:latin typeface="Roboto"/>
                <a:ea typeface="Times New Roman"/>
              </a:rPr>
              <a:t> </a:t>
            </a:r>
            <a:r>
              <a:rPr b="0" lang="it-IT" sz="3300" spc="-1" strike="noStrike" baseline="30000">
                <a:solidFill>
                  <a:srgbClr val="003399"/>
                </a:solidFill>
                <a:latin typeface="Roboto"/>
                <a:ea typeface="Times New Roman"/>
              </a:rPr>
              <a:t>1</a:t>
            </a:r>
            <a:r>
              <a:rPr b="0" lang="it-IT" sz="3300" spc="-1" strike="noStrike">
                <a:solidFill>
                  <a:srgbClr val="003399"/>
                </a:solidFill>
                <a:latin typeface="Roboto"/>
                <a:ea typeface="Times New Roman"/>
              </a:rPr>
              <a:t>Laboratory for Biomedical Informatics “Mario Stefanelli”, Department of Computer and Systems</a:t>
            </a:r>
            <a:r>
              <a:rPr b="0" lang="it-IT" sz="2400" spc="-1" strike="noStrike">
                <a:solidFill>
                  <a:srgbClr val="003399"/>
                </a:solidFill>
                <a:latin typeface="Roboto"/>
                <a:ea typeface="Times New Roman"/>
              </a:rPr>
              <a:t> </a:t>
            </a:r>
            <a:r>
              <a:rPr b="0" lang="it-IT" sz="3300" spc="-1" strike="noStrike">
                <a:solidFill>
                  <a:srgbClr val="003399"/>
                </a:solidFill>
                <a:latin typeface="Roboto"/>
                <a:ea typeface="DejaVu Sans"/>
              </a:rPr>
              <a:t>Science</a:t>
            </a:r>
            <a:r>
              <a:rPr b="0" lang="it-IT" sz="2400" spc="-1" strike="noStrike">
                <a:solidFill>
                  <a:srgbClr val="009999"/>
                </a:solidFill>
                <a:latin typeface="Roboto"/>
                <a:ea typeface="DejaVu Sans"/>
              </a:rPr>
              <a:t> </a:t>
            </a:r>
            <a:r>
              <a:rPr b="0" lang="it-IT" sz="3300" spc="-1" strike="noStrike">
                <a:solidFill>
                  <a:srgbClr val="003399"/>
                </a:solidFill>
                <a:latin typeface="Roboto"/>
                <a:ea typeface="Times New Roman"/>
              </a:rPr>
              <a:t>, University of Pavia, Italy</a:t>
            </a:r>
            <a:endParaRPr b="0" lang="it-IT" sz="3300" spc="-1" strike="noStrike">
              <a:latin typeface="Roboto"/>
            </a:endParaRPr>
          </a:p>
          <a:p>
            <a:pPr algn="ctr">
              <a:lnSpc>
                <a:spcPct val="100000"/>
              </a:lnSpc>
            </a:pPr>
            <a:r>
              <a:rPr b="0" lang="it-IT" sz="3300" spc="-1" strike="noStrike" baseline="30000">
                <a:solidFill>
                  <a:srgbClr val="003399"/>
                </a:solidFill>
                <a:latin typeface="Roboto"/>
                <a:ea typeface="Times New Roman"/>
              </a:rPr>
              <a:t>2</a:t>
            </a:r>
            <a:r>
              <a:rPr b="0" lang="it-IT" sz="3300" spc="-1" strike="noStrike">
                <a:solidFill>
                  <a:srgbClr val="003399"/>
                </a:solidFill>
                <a:latin typeface="Roboto"/>
                <a:ea typeface="Times New Roman"/>
              </a:rPr>
              <a:t>Department of …, University of …</a:t>
            </a:r>
            <a:endParaRPr b="0" lang="it-IT" sz="3300" spc="-1" strike="noStrike">
              <a:latin typeface="Roboto"/>
            </a:endParaRPr>
          </a:p>
        </p:txBody>
      </p:sp>
      <p:sp>
        <p:nvSpPr>
          <p:cNvPr id="40" name="CustomShape 4"/>
          <p:cNvSpPr/>
          <p:nvPr/>
        </p:nvSpPr>
        <p:spPr>
          <a:xfrm>
            <a:off x="32929560" y="29868840"/>
            <a:ext cx="9794520" cy="236988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5"/>
          <p:cNvSpPr/>
          <p:nvPr/>
        </p:nvSpPr>
        <p:spPr>
          <a:xfrm>
            <a:off x="7997760" y="16900560"/>
            <a:ext cx="1152324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6"/>
          <p:cNvSpPr/>
          <p:nvPr/>
        </p:nvSpPr>
        <p:spPr>
          <a:xfrm>
            <a:off x="1235160" y="4824000"/>
            <a:ext cx="40241160" cy="463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3399"/>
                </a:solidFill>
                <a:latin typeface="Roboto"/>
                <a:ea typeface="DejaVu Sans"/>
              </a:rPr>
              <a:t>MOTIVATION</a:t>
            </a:r>
            <a:r>
              <a:rPr b="0" lang="it-IT" sz="1800" spc="-1" strike="noStrike">
                <a:solidFill>
                  <a:srgbClr val="3366ff"/>
                </a:solidFill>
                <a:latin typeface="Roboto"/>
                <a:ea typeface="DejaVu Sans"/>
              </a:rPr>
              <a:t>.</a:t>
            </a:r>
            <a:r>
              <a:rPr b="0" lang="it-IT" sz="1800" spc="-1" strike="noStrike">
                <a:solidFill>
                  <a:srgbClr val="ff9966"/>
                </a:solidFill>
                <a:latin typeface="Roboto"/>
                <a:ea typeface="DejaVu Sans"/>
              </a:rPr>
              <a:t> </a:t>
            </a:r>
            <a:r>
              <a:rPr b="0" lang="it-IT" sz="1800" spc="-1" strike="noStrike">
                <a:solidFill>
                  <a:srgbClr val="010000"/>
                </a:solidFill>
                <a:latin typeface="Roboto"/>
                <a:ea typeface="DejaVu Sans"/>
              </a:rPr>
              <a:t>[Abstract text]</a:t>
            </a:r>
            <a:endParaRPr b="0" lang="it-IT" sz="1800" spc="-1" strike="noStrike">
              <a:latin typeface="Roboto"/>
            </a:endParaRPr>
          </a:p>
        </p:txBody>
      </p:sp>
      <p:sp>
        <p:nvSpPr>
          <p:cNvPr id="43" name="CustomShape 7"/>
          <p:cNvSpPr/>
          <p:nvPr/>
        </p:nvSpPr>
        <p:spPr>
          <a:xfrm>
            <a:off x="865080" y="4681440"/>
            <a:ext cx="41352480" cy="367956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8"/>
          <p:cNvSpPr/>
          <p:nvPr/>
        </p:nvSpPr>
        <p:spPr>
          <a:xfrm>
            <a:off x="1357200" y="9040320"/>
            <a:ext cx="23083560" cy="479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3399"/>
                </a:solidFill>
                <a:latin typeface="Roboto"/>
                <a:ea typeface="DejaVu Sans"/>
              </a:rPr>
              <a:t>METHODS</a:t>
            </a:r>
            <a:r>
              <a:rPr b="0" lang="it-IT" sz="1800" spc="-1" strike="noStrike">
                <a:solidFill>
                  <a:srgbClr val="0066ff"/>
                </a:solidFill>
                <a:latin typeface="Roboto"/>
                <a:ea typeface="DejaVu Sans"/>
              </a:rPr>
              <a:t>.</a:t>
            </a:r>
            <a:r>
              <a:rPr b="0" lang="it-IT" sz="1800" spc="-1" strike="noStrike">
                <a:solidFill>
                  <a:srgbClr val="ff9966"/>
                </a:solidFill>
                <a:latin typeface="Roboto"/>
                <a:ea typeface="DejaVu Sans"/>
              </a:rPr>
              <a:t> </a:t>
            </a:r>
            <a:r>
              <a:rPr b="0" lang="it-IT" sz="1800" spc="-1" strike="noStrike">
                <a:solidFill>
                  <a:srgbClr val="010000"/>
                </a:solidFill>
                <a:latin typeface="Roboto"/>
                <a:ea typeface="DejaVu Sans"/>
              </a:rPr>
              <a:t>[Methods text]</a:t>
            </a:r>
            <a:endParaRPr b="0" lang="it-IT" sz="1800" spc="-1" strike="noStrike">
              <a:latin typeface="Roboto"/>
            </a:endParaRPr>
          </a:p>
        </p:txBody>
      </p:sp>
      <p:sp>
        <p:nvSpPr>
          <p:cNvPr id="45" name="CustomShape 9"/>
          <p:cNvSpPr/>
          <p:nvPr/>
        </p:nvSpPr>
        <p:spPr>
          <a:xfrm>
            <a:off x="865080" y="8750160"/>
            <a:ext cx="41352480" cy="842292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10"/>
          <p:cNvSpPr/>
          <p:nvPr/>
        </p:nvSpPr>
        <p:spPr>
          <a:xfrm>
            <a:off x="1481040" y="17659080"/>
            <a:ext cx="38661840" cy="479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/>
          <a:p>
            <a:pPr algn="just">
              <a:lnSpc>
                <a:spcPct val="100000"/>
              </a:lnSpc>
              <a:spcBef>
                <a:spcPts val="1012"/>
              </a:spcBef>
            </a:pPr>
            <a:r>
              <a:rPr b="1" lang="it-IT" sz="1800" spc="-1" strike="noStrike">
                <a:solidFill>
                  <a:srgbClr val="003399"/>
                </a:solidFill>
                <a:latin typeface="Roboto"/>
                <a:ea typeface="DejaVu Sans"/>
              </a:rPr>
              <a:t>RESULTS</a:t>
            </a:r>
            <a:r>
              <a:rPr b="0" lang="it-IT" sz="1800" spc="-1" strike="noStrike">
                <a:solidFill>
                  <a:srgbClr val="3366ff"/>
                </a:solidFill>
                <a:latin typeface="Roboto"/>
                <a:ea typeface="DejaVu Sans"/>
              </a:rPr>
              <a:t>.</a:t>
            </a:r>
            <a:r>
              <a:rPr b="0" lang="it-IT" sz="1800" spc="-1" strike="noStrike">
                <a:solidFill>
                  <a:srgbClr val="ff9966"/>
                </a:solidFill>
                <a:latin typeface="Roboto"/>
                <a:ea typeface="DejaVu Sans"/>
              </a:rPr>
              <a:t> </a:t>
            </a:r>
            <a:r>
              <a:rPr b="0" lang="it-IT" sz="1800" spc="-1" strike="noStrike">
                <a:solidFill>
                  <a:srgbClr val="010000"/>
                </a:solidFill>
                <a:latin typeface="Roboto"/>
                <a:ea typeface="DejaVu Sans"/>
              </a:rPr>
              <a:t>[Results text]</a:t>
            </a:r>
            <a:endParaRPr b="0" lang="it-IT" sz="1800" spc="-1" strike="noStrike">
              <a:latin typeface="Roboto"/>
            </a:endParaRPr>
          </a:p>
        </p:txBody>
      </p:sp>
      <p:sp>
        <p:nvSpPr>
          <p:cNvPr id="47" name="CustomShape 11"/>
          <p:cNvSpPr/>
          <p:nvPr/>
        </p:nvSpPr>
        <p:spPr>
          <a:xfrm>
            <a:off x="865080" y="17497440"/>
            <a:ext cx="41352480" cy="1172952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12"/>
          <p:cNvSpPr/>
          <p:nvPr/>
        </p:nvSpPr>
        <p:spPr>
          <a:xfrm>
            <a:off x="1109520" y="29552760"/>
            <a:ext cx="40490640" cy="172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it-IT" sz="2700" spc="-1" strike="noStrike">
                <a:solidFill>
                  <a:srgbClr val="003399"/>
                </a:solidFill>
                <a:latin typeface="Roboto"/>
                <a:ea typeface="DejaVu Sans"/>
              </a:rPr>
              <a:t>REFERENCES</a:t>
            </a:r>
            <a:endParaRPr b="0" lang="it-IT" sz="2700" spc="-1" strike="noStrike">
              <a:latin typeface="Roboto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[1] Author, Title, Journal</a:t>
            </a:r>
            <a:endParaRPr b="0" lang="it-IT" sz="2000" spc="-1" strike="noStrike">
              <a:latin typeface="Roboto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[2] Author, Title, Journal, year.</a:t>
            </a:r>
            <a:r>
              <a:rPr b="0" lang="it-IT" sz="2000" spc="-1" strike="noStrike">
                <a:solidFill>
                  <a:srgbClr val="009999"/>
                </a:solidFill>
                <a:latin typeface="Roboto"/>
                <a:ea typeface="DejaVu Sans"/>
              </a:rPr>
              <a:t> </a:t>
            </a:r>
            <a:endParaRPr b="0" lang="it-IT" sz="2000" spc="-1" strike="noStrike">
              <a:latin typeface="Roboto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[3] ……...</a:t>
            </a:r>
            <a:endParaRPr b="0" lang="it-IT" sz="2000" spc="-1" strike="noStrike">
              <a:latin typeface="Roboto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10000"/>
                </a:solidFill>
                <a:latin typeface="Roboto"/>
                <a:ea typeface="DejaVu Sans"/>
              </a:rPr>
              <a:t>[4] ………</a:t>
            </a:r>
            <a:endParaRPr b="0" lang="it-IT" sz="2000" spc="-1" strike="noStrike">
              <a:latin typeface="Roboto"/>
            </a:endParaRPr>
          </a:p>
        </p:txBody>
      </p:sp>
      <p:sp>
        <p:nvSpPr>
          <p:cNvPr id="49" name="CustomShape 13"/>
          <p:cNvSpPr/>
          <p:nvPr/>
        </p:nvSpPr>
        <p:spPr>
          <a:xfrm>
            <a:off x="865080" y="29422800"/>
            <a:ext cx="41352480" cy="2461680"/>
          </a:xfrm>
          <a:prstGeom prst="rect">
            <a:avLst/>
          </a:prstGeom>
          <a:noFill/>
          <a:ln w="9360">
            <a:solidFill>
              <a:srgbClr val="003399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50" name="" descr=""/>
          <p:cNvPicPr/>
          <p:nvPr/>
        </p:nvPicPr>
        <p:blipFill>
          <a:blip r:embed="rId1">
            <a:alphaModFix amt="50000"/>
          </a:blip>
          <a:stretch/>
        </p:blipFill>
        <p:spPr>
          <a:xfrm>
            <a:off x="36792000" y="864000"/>
            <a:ext cx="5328000" cy="3049560"/>
          </a:xfrm>
          <a:prstGeom prst="rect">
            <a:avLst/>
          </a:prstGeom>
          <a:ln>
            <a:noFill/>
          </a:ln>
        </p:spPr>
      </p:pic>
      <p:pic>
        <p:nvPicPr>
          <p:cNvPr id="51" name="" descr="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935640" y="792000"/>
            <a:ext cx="7758000" cy="3049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4291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1998-10-21T10:04:49Z</dcterms:created>
  <dc:creator>d:</dc:creator>
  <dc:description/>
  <dc:language>it-IT</dc:language>
  <cp:lastModifiedBy>Federico Dagostin</cp:lastModifiedBy>
  <dcterms:modified xsi:type="dcterms:W3CDTF">2020-10-28T12:25:22Z</dcterms:modified>
  <cp:revision>157</cp:revision>
  <dc:subject/>
  <dc:title>A Web-based system for Diabetes Management: The technical and clinical infrastructure R. Bellazzi, A. Riva, S. Montani, C. Larizza, G. d’Annunzio1, S. Fiocchi1, R. Lorini2, A. Monteforte3, M. Stefanelli</dc:title>
</cp:coreProperties>
</file>